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6"/>
  </p:notesMasterIdLst>
  <p:sldIdLst>
    <p:sldId id="289" r:id="rId2"/>
    <p:sldId id="292" r:id="rId3"/>
    <p:sldId id="293" r:id="rId4"/>
    <p:sldId id="256" r:id="rId5"/>
    <p:sldId id="257" r:id="rId6"/>
    <p:sldId id="258" r:id="rId7"/>
    <p:sldId id="259" r:id="rId8"/>
    <p:sldId id="260" r:id="rId9"/>
    <p:sldId id="296" r:id="rId10"/>
    <p:sldId id="262" r:id="rId11"/>
    <p:sldId id="263" r:id="rId12"/>
    <p:sldId id="281" r:id="rId13"/>
    <p:sldId id="265" r:id="rId14"/>
    <p:sldId id="264" r:id="rId15"/>
    <p:sldId id="266" r:id="rId16"/>
    <p:sldId id="270" r:id="rId17"/>
    <p:sldId id="267" r:id="rId18"/>
    <p:sldId id="268" r:id="rId19"/>
    <p:sldId id="269" r:id="rId20"/>
    <p:sldId id="271" r:id="rId21"/>
    <p:sldId id="297" r:id="rId22"/>
    <p:sldId id="272" r:id="rId23"/>
    <p:sldId id="280" r:id="rId24"/>
    <p:sldId id="279" r:id="rId25"/>
    <p:sldId id="298" r:id="rId26"/>
    <p:sldId id="274" r:id="rId27"/>
    <p:sldId id="275" r:id="rId28"/>
    <p:sldId id="287" r:id="rId29"/>
    <p:sldId id="288" r:id="rId30"/>
    <p:sldId id="299" r:id="rId31"/>
    <p:sldId id="303" r:id="rId32"/>
    <p:sldId id="284" r:id="rId33"/>
    <p:sldId id="286" r:id="rId34"/>
    <p:sldId id="301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테마 스타일 2 - 강조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0" autoAdjust="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F4A20-59FA-43C7-9441-C4F996B39667}" type="datetimeFigureOut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8DACA-E964-4C1F-B8A8-82A2168E6A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136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DAEAB-6368-4FBF-B6E6-86A2E55509F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머리글 개체 틀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ko-KR" altLang="en-US" smtClean="0"/>
              <a:t>개발 일정 개발 환경 메뉴 트리</a:t>
            </a:r>
            <a:r>
              <a:rPr lang="en-US" altLang="ko-KR" smtClean="0"/>
              <a:t>(admin) </a:t>
            </a:r>
            <a:r>
              <a:rPr lang="ko-KR" altLang="en-US" smtClean="0"/>
              <a:t>메뉴 트리</a:t>
            </a:r>
            <a:r>
              <a:rPr lang="en-US" altLang="ko-KR" smtClean="0"/>
              <a:t>(client) </a:t>
            </a:r>
            <a:r>
              <a:rPr lang="ko-KR" altLang="en-US" smtClean="0"/>
              <a:t>화면 구성 </a:t>
            </a:r>
            <a:r>
              <a:rPr lang="en-US" altLang="ko-KR" smtClean="0"/>
              <a:t>ERD(Entity Relationship Diagram) </a:t>
            </a:r>
            <a:r>
              <a:rPr lang="ko-KR" altLang="en-US" smtClean="0"/>
              <a:t>및 테이블 명세서 기능 분해도 프로그램 목록 시현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3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C01FC-0CCE-4FFA-8FA3-DF3B74824B84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93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B83BE-4CEB-45DB-84A3-0C200811322F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79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2BC6-A7E4-407A-BFA2-2DA5A3A000BC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106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362CF-9DD8-45CF-8025-563FDF04513A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50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52E7-77AD-47F6-B2D9-DF70BFA5D6B5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53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EB03F-A9FF-45DE-9199-603DDC79D0A4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706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37CCC-E0DF-46F3-9DDC-4A070A9C2AF3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054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7F294-2459-497B-9EBF-1DF366F4F7D7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98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D6BC0-6E3A-4AAA-A761-BD9820275EF2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03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7F894-FD1E-4A57-8B9F-FB91D0488928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200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68044-7C82-48E4-A5FA-91563E403948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90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C122D-2B42-4CFE-95D6-73E19C84CDF5}" type="datetime1">
              <a:rPr lang="ko-KR" altLang="en-US" smtClean="0"/>
              <a:t>2023-05-19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12274-7979-4D7E-979D-80710D326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41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99-g5Yfwi38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40167" y="1654282"/>
            <a:ext cx="602886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프로젝트 완료 보고서</a:t>
            </a:r>
            <a:endParaRPr lang="en-US" altLang="ko-KR" sz="4400" u="sng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ko-KR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87627" y="5221479"/>
            <a:ext cx="272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박선교</a:t>
            </a:r>
            <a:r>
              <a:rPr lang="ko-KR" altLang="en-US" dirty="0" smtClean="0"/>
              <a:t> 정희진 </a:t>
            </a:r>
            <a:r>
              <a:rPr lang="ko-KR" altLang="en-US" dirty="0" err="1" smtClean="0"/>
              <a:t>서호준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0" y="6101697"/>
            <a:ext cx="12192000" cy="7563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5888051"/>
            <a:ext cx="12192000" cy="3247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67" y="1123352"/>
            <a:ext cx="4762500" cy="142875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4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smtClean="0"/>
              <a:t>메인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84" y="1437142"/>
            <a:ext cx="2417089" cy="50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888" y="1437142"/>
            <a:ext cx="2417089" cy="50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892" y="1437142"/>
            <a:ext cx="2422367" cy="504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175" y="1437142"/>
            <a:ext cx="2417089" cy="504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40382" y="2631209"/>
            <a:ext cx="410198" cy="3931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13" name="타원 12"/>
          <p:cNvSpPr/>
          <p:nvPr/>
        </p:nvSpPr>
        <p:spPr>
          <a:xfrm>
            <a:off x="640382" y="3643030"/>
            <a:ext cx="410198" cy="3931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7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err="1" smtClean="0"/>
              <a:t>내활동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49" y="1539858"/>
            <a:ext cx="2422367" cy="50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33" y="1539858"/>
            <a:ext cx="2422367" cy="5040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281316" y="2374835"/>
            <a:ext cx="410198" cy="3931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</a:p>
        </p:txBody>
      </p:sp>
      <p:sp>
        <p:nvSpPr>
          <p:cNvPr id="16" name="타원 15"/>
          <p:cNvSpPr/>
          <p:nvPr/>
        </p:nvSpPr>
        <p:spPr>
          <a:xfrm>
            <a:off x="2667983" y="2734654"/>
            <a:ext cx="410198" cy="3931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en-US" altLang="ko-KR" dirty="0" smtClean="0"/>
          </a:p>
        </p:txBody>
      </p:sp>
      <p:sp>
        <p:nvSpPr>
          <p:cNvPr id="18" name="타원 17"/>
          <p:cNvSpPr/>
          <p:nvPr/>
        </p:nvSpPr>
        <p:spPr>
          <a:xfrm>
            <a:off x="1281316" y="3467483"/>
            <a:ext cx="410198" cy="3931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</a:p>
        </p:txBody>
      </p:sp>
      <p:sp>
        <p:nvSpPr>
          <p:cNvPr id="19" name="타원 18"/>
          <p:cNvSpPr/>
          <p:nvPr/>
        </p:nvSpPr>
        <p:spPr>
          <a:xfrm>
            <a:off x="1281316" y="3991666"/>
            <a:ext cx="410198" cy="3931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</a:p>
        </p:txBody>
      </p:sp>
      <p:sp>
        <p:nvSpPr>
          <p:cNvPr id="20" name="타원 19"/>
          <p:cNvSpPr/>
          <p:nvPr/>
        </p:nvSpPr>
        <p:spPr>
          <a:xfrm>
            <a:off x="4704829" y="2341547"/>
            <a:ext cx="410198" cy="3931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</a:p>
        </p:txBody>
      </p:sp>
      <p:sp>
        <p:nvSpPr>
          <p:cNvPr id="21" name="타원 20"/>
          <p:cNvSpPr/>
          <p:nvPr/>
        </p:nvSpPr>
        <p:spPr>
          <a:xfrm>
            <a:off x="4704829" y="3838408"/>
            <a:ext cx="410198" cy="3931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en-US" altLang="ko-K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8697133" y="1243517"/>
            <a:ext cx="3015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/>
              <a:t>내가 가입한 모임 출력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내 관심사 출력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=&gt; </a:t>
            </a:r>
            <a:r>
              <a:rPr lang="ko-KR" altLang="en-US" sz="1600" dirty="0" err="1" smtClean="0"/>
              <a:t>터치시</a:t>
            </a:r>
            <a:r>
              <a:rPr lang="ko-KR" altLang="en-US" sz="1600" dirty="0" smtClean="0"/>
              <a:t> 해당 카테고리 모임 검색 가능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나의 지역내 모임 검색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내 관심사 모임 추천</a:t>
            </a:r>
            <a:endParaRPr lang="en-US" altLang="ko-KR" sz="16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23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smtClean="0"/>
              <a:t>모임 검색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516" y="1445687"/>
            <a:ext cx="2417089" cy="50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738" y="1445687"/>
            <a:ext cx="2417089" cy="50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960" y="1445687"/>
            <a:ext cx="2417089" cy="504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65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smtClean="0"/>
              <a:t>카테고리 검색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57" y="1461332"/>
            <a:ext cx="2421956" cy="50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896" y="1461332"/>
            <a:ext cx="2421956" cy="50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35" y="1461332"/>
            <a:ext cx="2421956" cy="50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573" y="1461332"/>
            <a:ext cx="2421956" cy="504000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549930">
            <a:off x="658052" y="2611463"/>
            <a:ext cx="876364" cy="663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터치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4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671991" y="1406114"/>
            <a:ext cx="3442377" cy="5040000"/>
            <a:chOff x="5671991" y="1406114"/>
            <a:chExt cx="3442377" cy="50400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7278" y="1406114"/>
              <a:ext cx="2417090" cy="5040000"/>
            </a:xfrm>
            <a:prstGeom prst="rect">
              <a:avLst/>
            </a:prstGeom>
          </p:spPr>
        </p:pic>
        <p:sp>
          <p:nvSpPr>
            <p:cNvPr id="16" name="오른쪽 화살표 15"/>
            <p:cNvSpPr/>
            <p:nvPr/>
          </p:nvSpPr>
          <p:spPr>
            <a:xfrm>
              <a:off x="5671991" y="2315909"/>
              <a:ext cx="922581" cy="6152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터치</a:t>
              </a:r>
              <a:endParaRPr lang="ko-KR" altLang="en-US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671991" y="1406114"/>
            <a:ext cx="3470699" cy="5040000"/>
            <a:chOff x="5671991" y="1406114"/>
            <a:chExt cx="3470699" cy="5040000"/>
          </a:xfrm>
        </p:grpSpPr>
        <p:sp>
          <p:nvSpPr>
            <p:cNvPr id="21" name="오른쪽 화살표 20"/>
            <p:cNvSpPr/>
            <p:nvPr/>
          </p:nvSpPr>
          <p:spPr>
            <a:xfrm>
              <a:off x="5671991" y="2773561"/>
              <a:ext cx="922581" cy="6152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터치</a:t>
              </a:r>
              <a:endParaRPr lang="ko-KR" altLang="en-US" dirty="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7278" y="1406114"/>
              <a:ext cx="2445412" cy="5040000"/>
            </a:xfrm>
            <a:prstGeom prst="rect">
              <a:avLst/>
            </a:prstGeom>
          </p:spPr>
        </p:pic>
      </p:grpSp>
      <p:grpSp>
        <p:nvGrpSpPr>
          <p:cNvPr id="26" name="그룹 25"/>
          <p:cNvGrpSpPr/>
          <p:nvPr/>
        </p:nvGrpSpPr>
        <p:grpSpPr>
          <a:xfrm>
            <a:off x="5671991" y="1406114"/>
            <a:ext cx="3470699" cy="5040000"/>
            <a:chOff x="5671991" y="1406114"/>
            <a:chExt cx="3470699" cy="504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5601" y="1406114"/>
              <a:ext cx="2417089" cy="5040000"/>
            </a:xfrm>
            <a:prstGeom prst="rect">
              <a:avLst/>
            </a:prstGeom>
          </p:spPr>
        </p:pic>
        <p:sp>
          <p:nvSpPr>
            <p:cNvPr id="22" name="오른쪽 화살표 21"/>
            <p:cNvSpPr/>
            <p:nvPr/>
          </p:nvSpPr>
          <p:spPr>
            <a:xfrm>
              <a:off x="5671991" y="3200703"/>
              <a:ext cx="922581" cy="6152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터치</a:t>
              </a:r>
              <a:endParaRPr lang="ko-KR" altLang="en-US" dirty="0"/>
            </a:p>
          </p:txBody>
        </p: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err="1" smtClean="0"/>
              <a:t>더보기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내 정보 수정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918" y="1406114"/>
            <a:ext cx="2422367" cy="50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5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smtClean="0"/>
              <a:t>모임 상세</a:t>
            </a:r>
            <a:r>
              <a:rPr lang="en-US" altLang="ko-KR" sz="2400" dirty="0"/>
              <a:t>[</a:t>
            </a:r>
            <a:r>
              <a:rPr lang="ko-KR" altLang="en-US" sz="2400" dirty="0" err="1" smtClean="0"/>
              <a:t>가입전</a:t>
            </a:r>
            <a:r>
              <a:rPr lang="en-US" altLang="ko-KR" sz="2400" dirty="0"/>
              <a:t>]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16" y="1469875"/>
            <a:ext cx="2417090" cy="50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005" y="1469875"/>
            <a:ext cx="2422367" cy="50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048" y="1469875"/>
            <a:ext cx="2417090" cy="504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22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smtClean="0"/>
              <a:t>모임 상세</a:t>
            </a:r>
            <a:r>
              <a:rPr lang="en-US" altLang="ko-KR" sz="2400" dirty="0"/>
              <a:t>[</a:t>
            </a:r>
            <a:r>
              <a:rPr lang="ko-KR" altLang="en-US" sz="2400" dirty="0" err="1" smtClean="0"/>
              <a:t>가입후</a:t>
            </a:r>
            <a:r>
              <a:rPr lang="en-US" altLang="ko-KR" sz="2400" dirty="0"/>
              <a:t>]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51" y="1469878"/>
            <a:ext cx="2417090" cy="50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397" y="1469878"/>
            <a:ext cx="2417090" cy="504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143027" y="1204957"/>
            <a:ext cx="22057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/>
              <a:t>가입된 </a:t>
            </a:r>
            <a:r>
              <a:rPr lang="ko-KR" altLang="en-US" sz="1600" dirty="0" err="1" smtClean="0"/>
              <a:t>모임원만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채팅창이</a:t>
            </a:r>
            <a:r>
              <a:rPr lang="ko-KR" altLang="en-US" sz="1600" dirty="0" smtClean="0"/>
              <a:t> 보인다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가입된 </a:t>
            </a:r>
            <a:r>
              <a:rPr lang="ko-KR" altLang="en-US" sz="1600" dirty="0" err="1" smtClean="0"/>
              <a:t>모임원의</a:t>
            </a:r>
            <a:r>
              <a:rPr lang="ko-KR" altLang="en-US" sz="1600" dirty="0" smtClean="0"/>
              <a:t> 경우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가입 문구가 탈퇴로 변경됨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일정 만들기 버튼이 활성화 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일정 참여가 가능해진다</a:t>
            </a:r>
            <a:r>
              <a:rPr lang="en-US" altLang="ko-KR" sz="1600" dirty="0" smtClean="0"/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533" y="1469878"/>
            <a:ext cx="2422367" cy="5040000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3642441" y="3143949"/>
            <a:ext cx="416812" cy="3674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1852914" y="2259911"/>
            <a:ext cx="416812" cy="3674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704916" y="5136069"/>
            <a:ext cx="416812" cy="3674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5136988" y="3507395"/>
            <a:ext cx="416812" cy="3674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98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smtClean="0"/>
              <a:t>모임 개설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6" y="1481137"/>
            <a:ext cx="2417089" cy="50400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942166" y="4477996"/>
            <a:ext cx="828942" cy="435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터치</a:t>
            </a:r>
            <a:endParaRPr lang="en-US" altLang="ko-KR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797" y="1481137"/>
            <a:ext cx="2422367" cy="50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795" y="1481137"/>
            <a:ext cx="2422367" cy="50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96" y="1495081"/>
            <a:ext cx="2422367" cy="50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69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smtClean="0"/>
              <a:t>모임 상세</a:t>
            </a:r>
            <a:r>
              <a:rPr lang="en-US" altLang="ko-KR" sz="2400" dirty="0"/>
              <a:t>[</a:t>
            </a:r>
            <a:r>
              <a:rPr lang="ko-KR" altLang="en-US" sz="2400" dirty="0" err="1" smtClean="0"/>
              <a:t>모임장</a:t>
            </a:r>
            <a:r>
              <a:rPr lang="en-US" altLang="ko-KR" sz="2400" dirty="0"/>
              <a:t>]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05" y="1475358"/>
            <a:ext cx="2417090" cy="50400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580972" y="2315910"/>
            <a:ext cx="367470" cy="350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771" y="1475358"/>
            <a:ext cx="2417089" cy="50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81771" y="1341690"/>
            <a:ext cx="3443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err="1" smtClean="0"/>
              <a:t>모임장의</a:t>
            </a:r>
            <a:r>
              <a:rPr lang="ko-KR" altLang="en-US" sz="1600" dirty="0" smtClean="0"/>
              <a:t> 경우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가입요청</a:t>
            </a:r>
            <a:r>
              <a:rPr lang="ko-KR" altLang="en-US" sz="1600" dirty="0" smtClean="0"/>
              <a:t> 메뉴가 보인다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59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smtClean="0"/>
              <a:t>모임 가입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67" y="1486968"/>
            <a:ext cx="2417089" cy="50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020" y="1497371"/>
            <a:ext cx="2417089" cy="50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143" y="1486968"/>
            <a:ext cx="2417090" cy="50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896" y="1486968"/>
            <a:ext cx="2417089" cy="504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3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17" y="1251541"/>
            <a:ext cx="4762500" cy="1428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95450" y="3005032"/>
            <a:ext cx="9468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같은 동네에 동일한 취미</a:t>
            </a:r>
            <a:r>
              <a:rPr lang="en-US" altLang="ko-KR" sz="2400" dirty="0"/>
              <a:t>, </a:t>
            </a:r>
            <a:r>
              <a:rPr lang="ko-KR" altLang="en-US" sz="2400" dirty="0"/>
              <a:t>관심사를 가진 사람들의 온</a:t>
            </a:r>
            <a:r>
              <a:rPr lang="en-US" altLang="ko-KR" sz="2400" dirty="0"/>
              <a:t>/</a:t>
            </a:r>
            <a:r>
              <a:rPr lang="ko-KR" altLang="en-US" sz="2400" dirty="0"/>
              <a:t>오프라인 일정 약속을 잡기 위한 안드로이드 어플리케이션</a:t>
            </a:r>
            <a:endParaRPr lang="en-US" altLang="ko-KR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557117" y="1873971"/>
            <a:ext cx="1592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란</a:t>
            </a:r>
            <a:r>
              <a:rPr lang="en-US" altLang="ko-KR" sz="3200" dirty="0" smtClean="0"/>
              <a:t>?</a:t>
            </a:r>
            <a:endParaRPr lang="ko-KR" altLang="en-US" sz="3200" dirty="0"/>
          </a:p>
        </p:txBody>
      </p:sp>
      <p:sp>
        <p:nvSpPr>
          <p:cNvPr id="9" name="직사각형 8"/>
          <p:cNvSpPr/>
          <p:nvPr/>
        </p:nvSpPr>
        <p:spPr>
          <a:xfrm>
            <a:off x="0" y="5888051"/>
            <a:ext cx="12192000" cy="32474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212792"/>
            <a:ext cx="12192000" cy="645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89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smtClean="0"/>
              <a:t>가입 승인 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거절</a:t>
            </a:r>
            <a:r>
              <a:rPr lang="en-US" altLang="ko-KR" sz="2400" dirty="0"/>
              <a:t>[</a:t>
            </a:r>
            <a:r>
              <a:rPr lang="ko-KR" altLang="en-US" sz="2400" dirty="0" err="1" smtClean="0"/>
              <a:t>모임장</a:t>
            </a:r>
            <a:r>
              <a:rPr lang="en-US" altLang="ko-KR" sz="2400" dirty="0"/>
              <a:t>]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202" y="1486968"/>
            <a:ext cx="2417089" cy="50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290" y="1486968"/>
            <a:ext cx="2417090" cy="50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380" y="1486968"/>
            <a:ext cx="2417089" cy="504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53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smtClean="0"/>
              <a:t>모임 가입 구조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50" y="1634313"/>
            <a:ext cx="10984548" cy="3474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26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388" y="1494036"/>
            <a:ext cx="2421956" cy="5040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일정 만들기</a:t>
            </a:r>
            <a:r>
              <a:rPr lang="en-US" altLang="ko-KR" dirty="0" smtClean="0"/>
              <a:t>) 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6" y="1486968"/>
            <a:ext cx="2422367" cy="50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636" y="1495514"/>
            <a:ext cx="2417089" cy="50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612" y="1486968"/>
            <a:ext cx="2417089" cy="50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30" y="1486968"/>
            <a:ext cx="2417090" cy="50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649" y="1486968"/>
            <a:ext cx="2421956" cy="50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47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629553" y="1439873"/>
            <a:ext cx="2589738" cy="5040000"/>
            <a:chOff x="452565" y="1222048"/>
            <a:chExt cx="2589738" cy="540000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565" y="1222048"/>
              <a:ext cx="2589738" cy="540000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0635" y="3965092"/>
              <a:ext cx="346639" cy="147643"/>
            </a:xfrm>
            <a:prstGeom prst="rect">
              <a:avLst/>
            </a:prstGeom>
          </p:spPr>
        </p:pic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smtClean="0"/>
              <a:t>일정 참여</a:t>
            </a:r>
            <a:r>
              <a:rPr lang="en-US" altLang="ko-KR" sz="2400" dirty="0" smtClean="0"/>
              <a:t>/ </a:t>
            </a:r>
            <a:r>
              <a:rPr lang="ko-KR" altLang="en-US" sz="2400" dirty="0" smtClean="0"/>
              <a:t>취소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378" y="1439873"/>
            <a:ext cx="2417089" cy="5040000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4621427" y="3879129"/>
            <a:ext cx="527541" cy="304983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629553" y="1439873"/>
            <a:ext cx="2594953" cy="5040000"/>
            <a:chOff x="444940" y="1222048"/>
            <a:chExt cx="2594953" cy="5400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940" y="1222048"/>
              <a:ext cx="2594953" cy="5400000"/>
            </a:xfrm>
            <a:prstGeom prst="rect">
              <a:avLst/>
            </a:prstGeom>
          </p:spPr>
        </p:pic>
        <p:sp>
          <p:nvSpPr>
            <p:cNvPr id="18" name="타원 17"/>
            <p:cNvSpPr/>
            <p:nvPr/>
          </p:nvSpPr>
          <p:spPr>
            <a:xfrm>
              <a:off x="2131237" y="3626711"/>
              <a:ext cx="352416" cy="3544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904" y="4282972"/>
              <a:ext cx="462691" cy="320684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046" y="3959873"/>
            <a:ext cx="346639" cy="14764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104824" y="1366117"/>
            <a:ext cx="23721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600" dirty="0" smtClean="0"/>
              <a:t>일정 참여</a:t>
            </a:r>
            <a:r>
              <a:rPr lang="en-US" altLang="ko-KR" sz="1600" dirty="0" smtClean="0"/>
              <a:t>/ </a:t>
            </a:r>
            <a:r>
              <a:rPr lang="ko-KR" altLang="en-US" sz="1600" dirty="0" smtClean="0"/>
              <a:t>취소 가능</a:t>
            </a:r>
            <a:endParaRPr lang="en-US" altLang="ko-KR" sz="1600" dirty="0" smtClean="0"/>
          </a:p>
          <a:p>
            <a:pPr marL="228600" indent="-228600">
              <a:buAutoNum type="arabicPeriod"/>
            </a:pPr>
            <a:endParaRPr lang="en-US" altLang="ko-KR" sz="1600" dirty="0"/>
          </a:p>
          <a:p>
            <a:pPr marL="228600" indent="-228600">
              <a:buAutoNum type="arabicPeriod"/>
            </a:pPr>
            <a:r>
              <a:rPr lang="ko-KR" altLang="en-US" sz="1600" dirty="0" smtClean="0"/>
              <a:t>지도 </a:t>
            </a:r>
            <a:r>
              <a:rPr lang="ko-KR" altLang="en-US" sz="1600" dirty="0" err="1" smtClean="0"/>
              <a:t>어플</a:t>
            </a:r>
            <a:r>
              <a:rPr lang="ko-KR" altLang="en-US" sz="1600" dirty="0" smtClean="0"/>
              <a:t> 설치 화면으로 이동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 smtClean="0"/>
              <a:t>기존 </a:t>
            </a:r>
            <a:r>
              <a:rPr lang="ko-KR" altLang="en-US" sz="1600" dirty="0" err="1" smtClean="0"/>
              <a:t>설치시</a:t>
            </a:r>
            <a:r>
              <a:rPr lang="ko-KR" altLang="en-US" sz="1600" dirty="0" smtClean="0"/>
              <a:t> 지도 </a:t>
            </a:r>
            <a:r>
              <a:rPr lang="ko-KR" altLang="en-US" sz="1600" dirty="0" err="1" smtClean="0"/>
              <a:t>어플로</a:t>
            </a:r>
            <a:r>
              <a:rPr lang="ko-KR" altLang="en-US" sz="1600" dirty="0" smtClean="0"/>
              <a:t> 이동</a:t>
            </a:r>
            <a:endParaRPr lang="en-US" altLang="ko-KR" sz="1600" dirty="0" smtClean="0"/>
          </a:p>
        </p:txBody>
      </p:sp>
      <p:grpSp>
        <p:nvGrpSpPr>
          <p:cNvPr id="48" name="그룹 47"/>
          <p:cNvGrpSpPr/>
          <p:nvPr/>
        </p:nvGrpSpPr>
        <p:grpSpPr>
          <a:xfrm>
            <a:off x="6428211" y="1439873"/>
            <a:ext cx="2594952" cy="5040000"/>
            <a:chOff x="6251223" y="1222048"/>
            <a:chExt cx="2594952" cy="5400000"/>
          </a:xfrm>
        </p:grpSpPr>
        <p:grpSp>
          <p:nvGrpSpPr>
            <p:cNvPr id="42" name="그룹 41"/>
            <p:cNvGrpSpPr/>
            <p:nvPr/>
          </p:nvGrpSpPr>
          <p:grpSpPr>
            <a:xfrm>
              <a:off x="6251223" y="1222048"/>
              <a:ext cx="2594952" cy="5400000"/>
              <a:chOff x="9195386" y="1222048"/>
              <a:chExt cx="2594952" cy="5400000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5386" y="1222048"/>
                <a:ext cx="2594952" cy="5400000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15" r="-1" b="11013"/>
              <a:stretch/>
            </p:blipFill>
            <p:spPr>
              <a:xfrm>
                <a:off x="9289280" y="2033378"/>
                <a:ext cx="2360966" cy="3974315"/>
              </a:xfrm>
              <a:prstGeom prst="rect">
                <a:avLst/>
              </a:prstGeom>
            </p:spPr>
          </p:pic>
        </p:grp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181" y="5794363"/>
              <a:ext cx="2370083" cy="256225"/>
            </a:xfrm>
            <a:prstGeom prst="rect">
              <a:avLst/>
            </a:prstGeom>
          </p:spPr>
        </p:pic>
      </p:grpSp>
      <p:grpSp>
        <p:nvGrpSpPr>
          <p:cNvPr id="47" name="그룹 46"/>
          <p:cNvGrpSpPr/>
          <p:nvPr/>
        </p:nvGrpSpPr>
        <p:grpSpPr>
          <a:xfrm>
            <a:off x="6435836" y="1439873"/>
            <a:ext cx="2594952" cy="5040000"/>
            <a:chOff x="9098539" y="1221859"/>
            <a:chExt cx="2594952" cy="5400000"/>
          </a:xfrm>
        </p:grpSpPr>
        <p:grpSp>
          <p:nvGrpSpPr>
            <p:cNvPr id="40" name="그룹 39"/>
            <p:cNvGrpSpPr/>
            <p:nvPr/>
          </p:nvGrpSpPr>
          <p:grpSpPr>
            <a:xfrm>
              <a:off x="9098539" y="1221859"/>
              <a:ext cx="2594952" cy="5400000"/>
              <a:chOff x="6337181" y="1222048"/>
              <a:chExt cx="2594952" cy="54000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7181" y="1222048"/>
                <a:ext cx="2594952" cy="5400000"/>
              </a:xfrm>
              <a:prstGeom prst="rect">
                <a:avLst/>
              </a:prstGeom>
            </p:spPr>
          </p:pic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-368" b="11975"/>
              <a:stretch/>
            </p:blipFill>
            <p:spPr>
              <a:xfrm>
                <a:off x="6459610" y="2041924"/>
                <a:ext cx="2333002" cy="3760248"/>
              </a:xfrm>
              <a:prstGeom prst="rect">
                <a:avLst/>
              </a:prstGeom>
            </p:spPr>
          </p:pic>
        </p:grp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9286" y="5768558"/>
              <a:ext cx="2370083" cy="256225"/>
            </a:xfrm>
            <a:prstGeom prst="rect">
              <a:avLst/>
            </a:prstGeom>
          </p:spPr>
        </p:pic>
      </p:grpSp>
      <p:sp>
        <p:nvSpPr>
          <p:cNvPr id="17" name="오른쪽 화살표 16"/>
          <p:cNvSpPr/>
          <p:nvPr/>
        </p:nvSpPr>
        <p:spPr>
          <a:xfrm>
            <a:off x="5376106" y="3754629"/>
            <a:ext cx="961075" cy="553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터치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27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smtClean="0"/>
              <a:t>모임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채팅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513" y="1491662"/>
            <a:ext cx="2417090" cy="50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916" y="1491662"/>
            <a:ext cx="2417089" cy="50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184" y="1491662"/>
            <a:ext cx="2417089" cy="504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8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smtClean="0"/>
              <a:t>모임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채팅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46634" y="181549"/>
            <a:ext cx="50141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05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050" dirty="0" err="1" smtClean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화구성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05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05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05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3767"/>
            <a:ext cx="11102720" cy="37224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95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smtClean="0"/>
              <a:t>모임 탈퇴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602" y="1495513"/>
            <a:ext cx="2422367" cy="50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206" y="1495513"/>
            <a:ext cx="2422367" cy="50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904" y="1495513"/>
            <a:ext cx="2422367" cy="504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7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smtClean="0"/>
              <a:t>마지막 구성원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모임 탈퇴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71" y="1504058"/>
            <a:ext cx="2422367" cy="50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07" y="1504058"/>
            <a:ext cx="2422367" cy="50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9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smtClean="0"/>
              <a:t>설정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5" y="1504062"/>
            <a:ext cx="2421956" cy="50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354" y="1504062"/>
            <a:ext cx="2421956" cy="50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613" y="1504062"/>
            <a:ext cx="2421956" cy="50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73" y="1504062"/>
            <a:ext cx="2421956" cy="504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87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smtClean="0"/>
              <a:t>회원 탈퇴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39" y="1478110"/>
            <a:ext cx="2422367" cy="50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382" y="1478110"/>
            <a:ext cx="2422367" cy="50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226" y="1478110"/>
            <a:ext cx="2422366" cy="5040000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6604209" y="3998110"/>
            <a:ext cx="1582661" cy="613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페이지 이동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6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86517" y="372333"/>
            <a:ext cx="2045667" cy="558067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개발 일정</a:t>
            </a:r>
            <a:endParaRPr lang="ko-KR" altLang="en-US" sz="2800" dirty="0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498" y="1482736"/>
            <a:ext cx="2614276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398583"/>
              </p:ext>
            </p:extLst>
          </p:nvPr>
        </p:nvGraphicFramePr>
        <p:xfrm>
          <a:off x="796592" y="902438"/>
          <a:ext cx="10598816" cy="5626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952">
                  <a:extLst>
                    <a:ext uri="{9D8B030D-6E8A-4147-A177-3AD203B41FA5}">
                      <a16:colId xmlns:a16="http://schemas.microsoft.com/office/drawing/2014/main" val="1856097372"/>
                    </a:ext>
                  </a:extLst>
                </a:gridCol>
                <a:gridCol w="1046983">
                  <a:extLst>
                    <a:ext uri="{9D8B030D-6E8A-4147-A177-3AD203B41FA5}">
                      <a16:colId xmlns:a16="http://schemas.microsoft.com/office/drawing/2014/main" val="3896808682"/>
                    </a:ext>
                  </a:extLst>
                </a:gridCol>
                <a:gridCol w="1046983">
                  <a:extLst>
                    <a:ext uri="{9D8B030D-6E8A-4147-A177-3AD203B41FA5}">
                      <a16:colId xmlns:a16="http://schemas.microsoft.com/office/drawing/2014/main" val="3216047175"/>
                    </a:ext>
                  </a:extLst>
                </a:gridCol>
                <a:gridCol w="1046983">
                  <a:extLst>
                    <a:ext uri="{9D8B030D-6E8A-4147-A177-3AD203B41FA5}">
                      <a16:colId xmlns:a16="http://schemas.microsoft.com/office/drawing/2014/main" val="1798891577"/>
                    </a:ext>
                  </a:extLst>
                </a:gridCol>
                <a:gridCol w="1046983">
                  <a:extLst>
                    <a:ext uri="{9D8B030D-6E8A-4147-A177-3AD203B41FA5}">
                      <a16:colId xmlns:a16="http://schemas.microsoft.com/office/drawing/2014/main" val="558970631"/>
                    </a:ext>
                  </a:extLst>
                </a:gridCol>
                <a:gridCol w="1046983">
                  <a:extLst>
                    <a:ext uri="{9D8B030D-6E8A-4147-A177-3AD203B41FA5}">
                      <a16:colId xmlns:a16="http://schemas.microsoft.com/office/drawing/2014/main" val="3757960664"/>
                    </a:ext>
                  </a:extLst>
                </a:gridCol>
                <a:gridCol w="1046983">
                  <a:extLst>
                    <a:ext uri="{9D8B030D-6E8A-4147-A177-3AD203B41FA5}">
                      <a16:colId xmlns:a16="http://schemas.microsoft.com/office/drawing/2014/main" val="3960874317"/>
                    </a:ext>
                  </a:extLst>
                </a:gridCol>
                <a:gridCol w="1046983">
                  <a:extLst>
                    <a:ext uri="{9D8B030D-6E8A-4147-A177-3AD203B41FA5}">
                      <a16:colId xmlns:a16="http://schemas.microsoft.com/office/drawing/2014/main" val="2266283679"/>
                    </a:ext>
                  </a:extLst>
                </a:gridCol>
                <a:gridCol w="1046983">
                  <a:extLst>
                    <a:ext uri="{9D8B030D-6E8A-4147-A177-3AD203B41FA5}">
                      <a16:colId xmlns:a16="http://schemas.microsoft.com/office/drawing/2014/main" val="3169557414"/>
                    </a:ext>
                  </a:extLst>
                </a:gridCol>
              </a:tblGrid>
              <a:tr h="451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상세 구분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</a:t>
                      </a:r>
                      <a:r>
                        <a:rPr lang="ko-KR" altLang="en-US" sz="1200" smtClean="0"/>
                        <a:t>주차</a:t>
                      </a:r>
                      <a:endParaRPr lang="en-US" altLang="ko-KR" sz="1200" smtClean="0"/>
                    </a:p>
                    <a:p>
                      <a:pPr algn="ctr" latinLnBrk="1"/>
                      <a:r>
                        <a:rPr lang="en-US" altLang="ko-KR" sz="1200" smtClean="0"/>
                        <a:t>(3.21</a:t>
                      </a:r>
                      <a:r>
                        <a:rPr lang="ko-KR" altLang="en-US" sz="1200" baseline="0" smtClean="0"/>
                        <a:t> </a:t>
                      </a:r>
                      <a:r>
                        <a:rPr lang="en-US" altLang="ko-KR" sz="1200" baseline="0" smtClean="0"/>
                        <a:t>~</a:t>
                      </a:r>
                      <a:r>
                        <a:rPr lang="en-US" altLang="ko-KR" sz="120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r>
                        <a:rPr lang="ko-KR" altLang="en-US" sz="1200" dirty="0" smtClean="0"/>
                        <a:t>주차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085921"/>
                  </a:ext>
                </a:extLst>
              </a:tr>
              <a:tr h="386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1.</a:t>
                      </a:r>
                      <a:r>
                        <a:rPr lang="en-US" altLang="ko-KR" sz="12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bg1"/>
                          </a:solidFill>
                        </a:rPr>
                        <a:t>프로젝트 기획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806002"/>
                  </a:ext>
                </a:extLst>
              </a:tr>
              <a:tr h="386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프로젝트 주제 결정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3334326"/>
                  </a:ext>
                </a:extLst>
              </a:tr>
              <a:tr h="3868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업무 분담 및 기획서 작성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631862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테이블 설계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(ERD)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</a:rPr>
                        <a:t> 및</a:t>
                      </a:r>
                      <a:r>
                        <a:rPr lang="ko-KR" altLang="en-US" sz="1200" kern="0" spc="0" baseline="0" dirty="0" smtClean="0">
                          <a:solidFill>
                            <a:srgbClr val="000000"/>
                          </a:solidFill>
                          <a:effectLst/>
                        </a:rPr>
                        <a:t> 기능 정의</a:t>
                      </a:r>
                      <a:endParaRPr lang="ko-KR" altLang="en-US" sz="1200" kern="0" spc="0" dirty="0" smtClean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763314"/>
                  </a:ext>
                </a:extLst>
              </a:tr>
              <a:tr h="386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2.</a:t>
                      </a:r>
                      <a:r>
                        <a:rPr lang="en-US" altLang="ko-KR" sz="12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200" b="1" baseline="0" dirty="0" smtClean="0">
                          <a:solidFill>
                            <a:schemeClr val="bg1"/>
                          </a:solidFill>
                        </a:rPr>
                        <a:t>개발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909701"/>
                  </a:ext>
                </a:extLst>
              </a:tr>
              <a:tr h="386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프론트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 UI</a:t>
                      </a:r>
                      <a:r>
                        <a:rPr lang="en-US" altLang="ko-KR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 </a:t>
                      </a:r>
                      <a:r>
                        <a:rPr lang="ko-KR" altLang="en-US" sz="120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구현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737435"/>
                  </a:ext>
                </a:extLst>
              </a:tr>
              <a:tr h="3868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HY중고딕"/>
                          <a:ea typeface="HY중고딕"/>
                        </a:rPr>
                        <a:t>웹 기능 개발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92169"/>
                  </a:ext>
                </a:extLst>
              </a:tr>
              <a:tr h="386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AWS EC2, </a:t>
                      </a:r>
                      <a:r>
                        <a:rPr lang="en-US" altLang="ko-KR" sz="1200" baseline="0" dirty="0" err="1" smtClean="0"/>
                        <a:t>Git</a:t>
                      </a:r>
                      <a:r>
                        <a:rPr lang="en-US" altLang="ko-KR" sz="1200" baseline="0" dirty="0" smtClean="0"/>
                        <a:t> Action </a:t>
                      </a:r>
                      <a:r>
                        <a:rPr lang="ko-KR" altLang="en-US" sz="1200" baseline="0" dirty="0" smtClean="0"/>
                        <a:t>배포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239795"/>
                  </a:ext>
                </a:extLst>
              </a:tr>
              <a:tr h="3868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안드로이드 앱 기능 개발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386479"/>
                  </a:ext>
                </a:extLst>
              </a:tr>
              <a:tr h="3868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디버깅 테스트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7334290"/>
                  </a:ext>
                </a:extLst>
              </a:tr>
              <a:tr h="3868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bg1"/>
                          </a:solidFill>
                        </a:rPr>
                        <a:t>3. </a:t>
                      </a:r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발표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007034"/>
                  </a:ext>
                </a:extLst>
              </a:tr>
              <a:tr h="4512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완료 보고서 작성 및</a:t>
                      </a:r>
                      <a:r>
                        <a:rPr lang="ko-KR" altLang="en-US" sz="1200" baseline="0" dirty="0" smtClean="0"/>
                        <a:t> 영상 촬영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4851097"/>
                  </a:ext>
                </a:extLst>
              </a:tr>
              <a:tr h="3868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/>
                        <a:t>플레이 스토어 배포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91838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173307" y="6346649"/>
            <a:ext cx="2743200" cy="365125"/>
          </a:xfrm>
        </p:spPr>
        <p:txBody>
          <a:bodyPr/>
          <a:lstStyle/>
          <a:p>
            <a:fld id="{97E12274-7979-4D7E-979D-80710D3262FE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53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배포</a:t>
            </a:r>
            <a:r>
              <a:rPr lang="en-US" altLang="ko-KR" sz="2400" dirty="0" smtClean="0"/>
              <a:t>(AWS EC2)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059" y="1156751"/>
            <a:ext cx="2334388" cy="47984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1" name="그룹 10"/>
          <p:cNvGrpSpPr/>
          <p:nvPr/>
        </p:nvGrpSpPr>
        <p:grpSpPr>
          <a:xfrm>
            <a:off x="4717983" y="1199117"/>
            <a:ext cx="4327785" cy="3821480"/>
            <a:chOff x="4260215" y="1090713"/>
            <a:chExt cx="4327785" cy="382148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430" t="-442" r="43167" b="1380"/>
            <a:stretch/>
          </p:blipFill>
          <p:spPr>
            <a:xfrm>
              <a:off x="5227029" y="1090713"/>
              <a:ext cx="3360971" cy="38214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0215" y="1119713"/>
              <a:ext cx="790685" cy="571580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71" y="1427147"/>
            <a:ext cx="2267412" cy="4989536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2799423" y="2538101"/>
            <a:ext cx="2430603" cy="6626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테스트 통과시 </a:t>
            </a:r>
            <a:r>
              <a:rPr lang="ko-KR" altLang="en-US" dirty="0" err="1" smtClean="0"/>
              <a:t>커밋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164235" y="58076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실패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2724612" y="5514361"/>
            <a:ext cx="2927002" cy="6626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실패시</a:t>
            </a:r>
            <a:r>
              <a:rPr lang="ko-KR" altLang="en-US" dirty="0" smtClean="0"/>
              <a:t> 코드 수정 버전업</a:t>
            </a:r>
            <a:endParaRPr lang="ko-KR" altLang="en-US" dirty="0"/>
          </a:p>
        </p:txBody>
      </p:sp>
      <p:sp>
        <p:nvSpPr>
          <p:cNvPr id="26" name="위로 굽은 화살표 25"/>
          <p:cNvSpPr/>
          <p:nvPr/>
        </p:nvSpPr>
        <p:spPr>
          <a:xfrm>
            <a:off x="7343958" y="4924056"/>
            <a:ext cx="1173017" cy="1031159"/>
          </a:xfrm>
          <a:prstGeom prst="bentUpArrow">
            <a:avLst>
              <a:gd name="adj1" fmla="val 28315"/>
              <a:gd name="adj2" fmla="val 29144"/>
              <a:gd name="adj3" fmla="val 26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배포</a:t>
            </a:r>
            <a:endParaRPr lang="ko-KR" altLang="en-US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852" y="5736109"/>
            <a:ext cx="1381318" cy="219106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42955" y="1371234"/>
            <a:ext cx="1433301" cy="376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1.0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443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배포</a:t>
            </a:r>
            <a:r>
              <a:rPr lang="en-US" altLang="ko-KR" sz="2400" dirty="0" smtClean="0"/>
              <a:t>(AWS EC2)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42" y="2306456"/>
            <a:ext cx="10994164" cy="245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1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0"/>
            <a:ext cx="11471564" cy="6176963"/>
          </a:xfrm>
        </p:spPr>
        <p:txBody>
          <a:bodyPr/>
          <a:lstStyle/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dirty="0" smtClean="0"/>
              <a:t>ERD</a:t>
            </a:r>
            <a:r>
              <a:rPr lang="en-US" altLang="ko-KR" dirty="0"/>
              <a:t>(</a:t>
            </a:r>
            <a:r>
              <a:rPr lang="ko-KR" altLang="en-US" sz="2400" dirty="0"/>
              <a:t>테이블 명세서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79" y="914228"/>
            <a:ext cx="8785075" cy="5747219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5341121" y="3273039"/>
            <a:ext cx="401653" cy="3780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888763" y="3531094"/>
            <a:ext cx="401653" cy="3767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313644" y="845861"/>
            <a:ext cx="2180449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/>
              <a:t>위치 검색을 위해 우정 사업 본부에서 전국의 주소 데이터를 얻어와 가공해 자체 </a:t>
            </a:r>
            <a:r>
              <a:rPr lang="en-US" altLang="ko-KR" sz="1600" dirty="0" smtClean="0"/>
              <a:t>DB</a:t>
            </a:r>
            <a:r>
              <a:rPr lang="ko-KR" altLang="en-US" sz="1600" dirty="0" smtClean="0"/>
              <a:t>구성 </a:t>
            </a:r>
            <a:r>
              <a:rPr lang="en-US" altLang="ko-KR" sz="1600" baseline="30000" dirty="0" smtClean="0"/>
              <a:t>1)</a:t>
            </a:r>
          </a:p>
          <a:p>
            <a:pPr marL="342900" indent="-342900">
              <a:buAutoNum type="arabicPeriod"/>
            </a:pPr>
            <a:endParaRPr lang="en-US" altLang="ko-KR" sz="1600" dirty="0" smtClean="0"/>
          </a:p>
          <a:p>
            <a:pPr marL="342900" indent="-342900">
              <a:buAutoNum type="arabicPeriod"/>
            </a:pPr>
            <a:r>
              <a:rPr lang="ko-KR" altLang="en-US" sz="1600" dirty="0" err="1" smtClean="0"/>
              <a:t>맴버</a:t>
            </a:r>
            <a:r>
              <a:rPr lang="ko-KR" altLang="en-US" sz="1600" dirty="0" smtClean="0"/>
              <a:t> 테이블의 가입한 모임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가입 대기중인 모임</a:t>
            </a:r>
            <a:r>
              <a:rPr lang="en-US" altLang="ko-KR" sz="1600" dirty="0" smtClean="0"/>
              <a:t>,</a:t>
            </a:r>
            <a:br>
              <a:rPr lang="en-US" altLang="ko-KR" sz="1600" dirty="0" smtClean="0"/>
            </a:b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 smtClean="0"/>
              <a:t>클럽테이블의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모임 회원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모임 대기 회원</a:t>
            </a:r>
            <a:r>
              <a:rPr lang="en-US" altLang="ko-KR" sz="1600" dirty="0" smtClean="0"/>
              <a:t>,</a:t>
            </a:r>
            <a:br>
              <a:rPr lang="en-US" altLang="ko-KR" sz="1600" dirty="0" smtClean="0"/>
            </a:b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ko-KR" altLang="en-US" sz="1600" dirty="0" smtClean="0"/>
              <a:t>미팅 테이블의 일정 참석 회원의 경우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배열을 문자열로 전환하여 저장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567" y="4409674"/>
            <a:ext cx="1323975" cy="1238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371530" y="6223748"/>
            <a:ext cx="242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1)https</a:t>
            </a:r>
            <a:r>
              <a:rPr lang="en-US" altLang="ko-KR" sz="900" dirty="0"/>
              <a:t>://www.epost.go.kr/search/zipcode/cmzcd002k01.jsp</a:t>
            </a:r>
            <a:endParaRPr lang="ko-KR" altLang="en-US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313644" y="6408414"/>
            <a:ext cx="2743200" cy="365125"/>
          </a:xfrm>
        </p:spPr>
        <p:txBody>
          <a:bodyPr/>
          <a:lstStyle/>
          <a:p>
            <a:fld id="{97E12274-7979-4D7E-979D-80710D3262FE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194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4471" y="0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기능 분해도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938549"/>
              </p:ext>
            </p:extLst>
          </p:nvPr>
        </p:nvGraphicFramePr>
        <p:xfrm>
          <a:off x="552451" y="934004"/>
          <a:ext cx="10829924" cy="57867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5145">
                  <a:extLst>
                    <a:ext uri="{9D8B030D-6E8A-4147-A177-3AD203B41FA5}">
                      <a16:colId xmlns:a16="http://schemas.microsoft.com/office/drawing/2014/main" val="518024590"/>
                    </a:ext>
                  </a:extLst>
                </a:gridCol>
                <a:gridCol w="2672537">
                  <a:extLst>
                    <a:ext uri="{9D8B030D-6E8A-4147-A177-3AD203B41FA5}">
                      <a16:colId xmlns:a16="http://schemas.microsoft.com/office/drawing/2014/main" val="1645964163"/>
                    </a:ext>
                  </a:extLst>
                </a:gridCol>
                <a:gridCol w="5752242">
                  <a:extLst>
                    <a:ext uri="{9D8B030D-6E8A-4147-A177-3AD203B41FA5}">
                      <a16:colId xmlns:a16="http://schemas.microsoft.com/office/drawing/2014/main" val="1912161652"/>
                    </a:ext>
                  </a:extLst>
                </a:gridCol>
              </a:tblGrid>
              <a:tr h="454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페이지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세부 기능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62789"/>
                  </a:ext>
                </a:extLst>
              </a:tr>
              <a:tr h="2595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메인 화면</a:t>
                      </a:r>
                      <a:endParaRPr lang="ko-KR" altLang="en-US" sz="12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추천 모임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내 관심사와 동일한 모임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err="1" smtClean="0"/>
                        <a:t>회원수</a:t>
                      </a:r>
                      <a:r>
                        <a:rPr lang="ko-KR" altLang="en-US" sz="1100" baseline="0" dirty="0" smtClean="0"/>
                        <a:t> 기준 추천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549979"/>
                  </a:ext>
                </a:extLst>
              </a:tr>
              <a:tr h="2595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우리 동네 일정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우리동네 일정 출력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328982"/>
                  </a:ext>
                </a:extLst>
              </a:tr>
              <a:tr h="2595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신규 모임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최근 개설된 모임 추천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02269"/>
                  </a:ext>
                </a:extLst>
              </a:tr>
              <a:tr h="25954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모임 상세 페이지</a:t>
                      </a:r>
                      <a:endParaRPr lang="ko-KR" alt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모임 가입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모임 가입</a:t>
                      </a:r>
                      <a:r>
                        <a:rPr lang="ko-KR" altLang="en-US" sz="1100" baseline="0" dirty="0" smtClean="0"/>
                        <a:t> 신청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004634"/>
                  </a:ext>
                </a:extLst>
              </a:tr>
              <a:tr h="2595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모임 탈퇴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모임 탈퇴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866473"/>
                  </a:ext>
                </a:extLst>
              </a:tr>
              <a:tr h="2595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일정 참여</a:t>
                      </a:r>
                      <a:r>
                        <a:rPr lang="en-US" altLang="ko-KR" sz="1100" dirty="0" smtClean="0"/>
                        <a:t>/</a:t>
                      </a:r>
                      <a:r>
                        <a:rPr lang="ko-KR" altLang="en-US" sz="1100" dirty="0" smtClean="0"/>
                        <a:t>취소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일정 참여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불참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90113"/>
                  </a:ext>
                </a:extLst>
              </a:tr>
              <a:tr h="2595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회원 채팅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같은 모임 회원간 채팅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89997"/>
                  </a:ext>
                </a:extLst>
              </a:tr>
              <a:tr h="2595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가입 승인</a:t>
                      </a:r>
                      <a:r>
                        <a:rPr lang="en-US" altLang="ko-KR" sz="1100" dirty="0" smtClean="0"/>
                        <a:t>/</a:t>
                      </a:r>
                      <a:r>
                        <a:rPr lang="ko-KR" altLang="en-US" sz="1100" dirty="0" smtClean="0"/>
                        <a:t>거절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모임장이</a:t>
                      </a:r>
                      <a:r>
                        <a:rPr lang="ko-KR" altLang="en-US" sz="1100" dirty="0" smtClean="0"/>
                        <a:t> 가입 신청 승인</a:t>
                      </a:r>
                      <a:r>
                        <a:rPr lang="en-US" altLang="ko-KR" sz="1100" dirty="0" smtClean="0"/>
                        <a:t>/ </a:t>
                      </a:r>
                      <a:r>
                        <a:rPr lang="ko-KR" altLang="en-US" sz="1100" dirty="0" smtClean="0"/>
                        <a:t>거절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849066"/>
                  </a:ext>
                </a:extLst>
              </a:tr>
              <a:tr h="25954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더보기</a:t>
                      </a:r>
                      <a:endParaRPr lang="ko-KR" alt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내 정보 수정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내 정보 수정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640455"/>
                  </a:ext>
                </a:extLst>
              </a:tr>
              <a:tr h="334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내 관심사 수정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관심사를 수정</a:t>
                      </a:r>
                      <a:r>
                        <a:rPr lang="en-US" altLang="ko-KR" sz="1100" baseline="0" dirty="0" smtClean="0"/>
                        <a:t> (</a:t>
                      </a:r>
                      <a:r>
                        <a:rPr lang="en-US" altLang="ko-KR" sz="1100" dirty="0" smtClean="0"/>
                        <a:t>3~5</a:t>
                      </a:r>
                      <a:r>
                        <a:rPr lang="ko-KR" altLang="en-US" sz="1100" dirty="0" smtClean="0"/>
                        <a:t>개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498715"/>
                  </a:ext>
                </a:extLst>
              </a:tr>
              <a:tr h="2595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가입한 모임 조회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내가 가입한 모임을 조회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559846"/>
                  </a:ext>
                </a:extLst>
              </a:tr>
              <a:tr h="454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위치 설정</a:t>
                      </a:r>
                      <a:endParaRPr lang="ko-KR" alt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위치 검색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모임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회원 위치 등을 설정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383219"/>
                  </a:ext>
                </a:extLst>
              </a:tr>
              <a:tr h="2595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모임 검색</a:t>
                      </a:r>
                      <a:endParaRPr lang="ko-KR" alt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키워드 검색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자신의 동네를 기준으로 키워드를 통해 모임을 검색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897170"/>
                  </a:ext>
                </a:extLst>
              </a:tr>
              <a:tr h="2595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관심사 </a:t>
                      </a:r>
                      <a:r>
                        <a:rPr lang="en-US" altLang="ko-KR" sz="1100" dirty="0" smtClean="0"/>
                        <a:t>+ </a:t>
                      </a:r>
                      <a:r>
                        <a:rPr lang="ko-KR" altLang="en-US" sz="1100" dirty="0" smtClean="0"/>
                        <a:t>키워드 검색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자신의 동네를 기준으로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키워드와 관심사를 통해 모임을 검색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293899"/>
                  </a:ext>
                </a:extLst>
              </a:tr>
              <a:tr h="2595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설정</a:t>
                      </a:r>
                      <a:endParaRPr lang="ko-KR" alt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공지사항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공지사항을 출력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345026"/>
                  </a:ext>
                </a:extLst>
              </a:tr>
              <a:tr h="2595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회원탈퇴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회원에서 탈퇴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514202"/>
                  </a:ext>
                </a:extLst>
              </a:tr>
              <a:tr h="454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모임 만들기</a:t>
                      </a:r>
                      <a:endParaRPr lang="ko-KR" alt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모임 생성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모임을 생성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879464"/>
                  </a:ext>
                </a:extLst>
              </a:tr>
              <a:tr h="454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일정 만들기</a:t>
                      </a:r>
                      <a:endParaRPr lang="ko-KR" altLang="en-US" sz="1200" b="1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일정 생성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해당 모임의 일정을 생성</a:t>
                      </a:r>
                      <a:endParaRPr lang="ko-KR" altLang="en-US" sz="1100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3858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solidFill>
                <a:srgbClr val="FF00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85718" y="6439320"/>
            <a:ext cx="2743200" cy="365125"/>
          </a:xfrm>
        </p:spPr>
        <p:txBody>
          <a:bodyPr/>
          <a:lstStyle/>
          <a:p>
            <a:fld id="{97E12274-7979-4D7E-979D-80710D3262FE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368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4471" y="0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영상 시연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 algn="ctr">
              <a:buNone/>
            </a:pPr>
            <a:r>
              <a:rPr lang="ko-KR" altLang="en-US" sz="2000" dirty="0" smtClean="0">
                <a:hlinkClick r:id="rId2"/>
              </a:rPr>
              <a:t>시연 영상 </a:t>
            </a:r>
            <a:r>
              <a:rPr lang="ko-KR" altLang="en-US" sz="2000" dirty="0" err="1" smtClean="0">
                <a:hlinkClick r:id="rId2"/>
              </a:rPr>
              <a:t>바로가기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solidFill>
                <a:srgbClr val="FF00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85718" y="6439320"/>
            <a:ext cx="2743200" cy="365125"/>
          </a:xfrm>
        </p:spPr>
        <p:txBody>
          <a:bodyPr/>
          <a:lstStyle/>
          <a:p>
            <a:fld id="{97E12274-7979-4D7E-979D-80710D3262FE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640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sz="2000" dirty="0" smtClean="0"/>
              <a:t>개발환경</a:t>
            </a:r>
            <a:endParaRPr lang="en-US" altLang="ko-KR" sz="2000" dirty="0" smtClean="0"/>
          </a:p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736795"/>
              </p:ext>
            </p:extLst>
          </p:nvPr>
        </p:nvGraphicFramePr>
        <p:xfrm>
          <a:off x="2443942" y="1230284"/>
          <a:ext cx="6342610" cy="5301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0647">
                  <a:extLst>
                    <a:ext uri="{9D8B030D-6E8A-4147-A177-3AD203B41FA5}">
                      <a16:colId xmlns:a16="http://schemas.microsoft.com/office/drawing/2014/main" val="2563707661"/>
                    </a:ext>
                  </a:extLst>
                </a:gridCol>
                <a:gridCol w="3241963">
                  <a:extLst>
                    <a:ext uri="{9D8B030D-6E8A-4147-A177-3AD203B41FA5}">
                      <a16:colId xmlns:a16="http://schemas.microsoft.com/office/drawing/2014/main" val="3739699714"/>
                    </a:ext>
                  </a:extLst>
                </a:gridCol>
              </a:tblGrid>
              <a:tr h="662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개발환경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활용 도구 및 기술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224271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운영체제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Windows10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705455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데이터베이스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Maria</a:t>
                      </a: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DB,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Aws RDS</a:t>
                      </a:r>
                      <a:endParaRPr lang="ko-KR" alt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743419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웹 어플리케이션 서버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Tomcat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063515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통합 개발환경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IntelliJ,</a:t>
                      </a:r>
                    </a:p>
                    <a:p>
                      <a:pPr algn="ctr" latinLnBrk="1"/>
                      <a:r>
                        <a:rPr lang="en-US" altLang="ko-KR" sz="1400" dirty="0" err="1" smtClean="0"/>
                        <a:t>VScode</a:t>
                      </a:r>
                      <a:endParaRPr lang="en-US" altLang="ko-KR" sz="1400" dirty="0" smtClean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941005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개발언어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HTML,</a:t>
                      </a:r>
                      <a:r>
                        <a:rPr lang="en-US" altLang="ko-KR" sz="1400" baseline="0" dirty="0" smtClean="0"/>
                        <a:t> CSS, JavaScript, Java, </a:t>
                      </a:r>
                      <a:r>
                        <a:rPr lang="en-US" altLang="ko-KR" sz="1400" baseline="0" dirty="0" err="1" smtClean="0"/>
                        <a:t>Kotlin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617704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프레임워크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Springboot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050001"/>
                  </a:ext>
                </a:extLst>
              </a:tr>
              <a:tr h="662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/>
                        <a:t>배포 환경</a:t>
                      </a:r>
                      <a:endParaRPr lang="ko-KR" altLang="en-US" sz="1400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AWS Ec2, </a:t>
                      </a:r>
                      <a:r>
                        <a:rPr lang="en-US" altLang="ko-KR" sz="1400" dirty="0" err="1" smtClean="0"/>
                        <a:t>Git</a:t>
                      </a:r>
                      <a:r>
                        <a:rPr lang="en-US" altLang="ko-KR" sz="1400" baseline="0" dirty="0" smtClean="0"/>
                        <a:t> Action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200699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81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62440" y="187503"/>
            <a:ext cx="11540668" cy="6253805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메뉴 트리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4098019" y="1192607"/>
            <a:ext cx="3186571" cy="51601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메인</a:t>
            </a:r>
            <a:endParaRPr lang="ko-KR" altLang="en-US" sz="16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6363393" y="180386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928262" y="2308122"/>
            <a:ext cx="1537854" cy="55695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모임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4922378" y="2308122"/>
            <a:ext cx="1537854" cy="55695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일정</a:t>
            </a:r>
            <a:endParaRPr lang="ko-KR" altLang="en-US" sz="1600" dirty="0"/>
          </a:p>
        </p:txBody>
      </p:sp>
      <p:sp>
        <p:nvSpPr>
          <p:cNvPr id="19" name="직사각형 18"/>
          <p:cNvSpPr/>
          <p:nvPr/>
        </p:nvSpPr>
        <p:spPr>
          <a:xfrm>
            <a:off x="2443651" y="3051265"/>
            <a:ext cx="1231041" cy="4824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개설</a:t>
            </a:r>
            <a:endParaRPr lang="ko-KR" altLang="en-US" sz="1600" dirty="0"/>
          </a:p>
        </p:txBody>
      </p:sp>
      <p:sp>
        <p:nvSpPr>
          <p:cNvPr id="22" name="직사각형 21"/>
          <p:cNvSpPr/>
          <p:nvPr/>
        </p:nvSpPr>
        <p:spPr>
          <a:xfrm>
            <a:off x="2443651" y="3719914"/>
            <a:ext cx="1231041" cy="4824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탈퇴</a:t>
            </a:r>
            <a:endParaRPr lang="ko-KR" altLang="en-US" sz="1600" dirty="0"/>
          </a:p>
        </p:txBody>
      </p:sp>
      <p:sp>
        <p:nvSpPr>
          <p:cNvPr id="23" name="직사각형 22"/>
          <p:cNvSpPr/>
          <p:nvPr/>
        </p:nvSpPr>
        <p:spPr>
          <a:xfrm>
            <a:off x="2443651" y="4388563"/>
            <a:ext cx="1231041" cy="4824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가입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요청</a:t>
            </a:r>
            <a:endParaRPr lang="ko-KR" altLang="en-US" sz="1600" dirty="0"/>
          </a:p>
        </p:txBody>
      </p:sp>
      <p:sp>
        <p:nvSpPr>
          <p:cNvPr id="24" name="직사각형 23"/>
          <p:cNvSpPr/>
          <p:nvPr/>
        </p:nvSpPr>
        <p:spPr>
          <a:xfrm>
            <a:off x="2443650" y="5057212"/>
            <a:ext cx="1231042" cy="4824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요청</a:t>
            </a:r>
            <a:endParaRPr lang="en-US" altLang="ko-KR" sz="1600" dirty="0" smtClean="0"/>
          </a:p>
          <a:p>
            <a:pPr algn="ctr"/>
            <a:r>
              <a:rPr lang="ko-KR" altLang="en-US" sz="1600" dirty="0" smtClean="0"/>
              <a:t>승인</a:t>
            </a:r>
            <a:r>
              <a:rPr lang="en-US" altLang="ko-KR" sz="1600" dirty="0" smtClean="0"/>
              <a:t>/</a:t>
            </a:r>
            <a:r>
              <a:rPr lang="ko-KR" altLang="en-US" sz="1600" dirty="0"/>
              <a:t>거</a:t>
            </a:r>
            <a:r>
              <a:rPr lang="ko-KR" altLang="en-US" sz="1600" dirty="0" smtClean="0"/>
              <a:t>절</a:t>
            </a:r>
            <a:endParaRPr lang="ko-KR" altLang="en-US" sz="1600" dirty="0"/>
          </a:p>
        </p:txBody>
      </p:sp>
      <p:sp>
        <p:nvSpPr>
          <p:cNvPr id="36" name="직사각형 35"/>
          <p:cNvSpPr/>
          <p:nvPr/>
        </p:nvSpPr>
        <p:spPr>
          <a:xfrm>
            <a:off x="5320145" y="3073177"/>
            <a:ext cx="1263594" cy="4824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개설</a:t>
            </a:r>
            <a:endParaRPr lang="ko-KR" altLang="en-US" sz="1600" dirty="0"/>
          </a:p>
        </p:txBody>
      </p:sp>
      <p:sp>
        <p:nvSpPr>
          <p:cNvPr id="37" name="직사각형 36"/>
          <p:cNvSpPr/>
          <p:nvPr/>
        </p:nvSpPr>
        <p:spPr>
          <a:xfrm>
            <a:off x="5320144" y="3702994"/>
            <a:ext cx="1263595" cy="4824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참석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취소</a:t>
            </a:r>
            <a:endParaRPr lang="ko-KR" altLang="en-US" sz="1600" dirty="0"/>
          </a:p>
        </p:txBody>
      </p:sp>
      <p:sp>
        <p:nvSpPr>
          <p:cNvPr id="44" name="직사각형 43"/>
          <p:cNvSpPr/>
          <p:nvPr/>
        </p:nvSpPr>
        <p:spPr>
          <a:xfrm>
            <a:off x="8820426" y="3063529"/>
            <a:ext cx="1022465" cy="4824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수정</a:t>
            </a:r>
            <a:endParaRPr lang="ko-KR" altLang="en-US" sz="1600" dirty="0"/>
          </a:p>
        </p:txBody>
      </p:sp>
      <p:sp>
        <p:nvSpPr>
          <p:cNvPr id="45" name="직사각형 44"/>
          <p:cNvSpPr/>
          <p:nvPr/>
        </p:nvSpPr>
        <p:spPr>
          <a:xfrm>
            <a:off x="8317505" y="2308122"/>
            <a:ext cx="1537854" cy="55695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내 정보</a:t>
            </a:r>
            <a:endParaRPr lang="ko-KR" altLang="en-US" sz="1600" dirty="0"/>
          </a:p>
        </p:txBody>
      </p:sp>
      <p:cxnSp>
        <p:nvCxnSpPr>
          <p:cNvPr id="53" name="직선 연결선 52"/>
          <p:cNvCxnSpPr>
            <a:stCxn id="10" idx="0"/>
            <a:endCxn id="2" idx="2"/>
          </p:cNvCxnSpPr>
          <p:nvPr/>
        </p:nvCxnSpPr>
        <p:spPr>
          <a:xfrm flipV="1">
            <a:off x="5691305" y="1708623"/>
            <a:ext cx="0" cy="599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>
            <a:off x="2697189" y="2019993"/>
            <a:ext cx="2876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573683" y="2019993"/>
            <a:ext cx="35127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443650" y="5725861"/>
            <a:ext cx="1231041" cy="4824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채팅</a:t>
            </a:r>
            <a:endParaRPr lang="ko-KR" altLang="en-US" sz="1600" dirty="0"/>
          </a:p>
        </p:txBody>
      </p:sp>
      <p:cxnSp>
        <p:nvCxnSpPr>
          <p:cNvPr id="54" name="직선 연결선 53"/>
          <p:cNvCxnSpPr>
            <a:endCxn id="8" idx="0"/>
          </p:cNvCxnSpPr>
          <p:nvPr/>
        </p:nvCxnSpPr>
        <p:spPr>
          <a:xfrm>
            <a:off x="2697189" y="2019993"/>
            <a:ext cx="0" cy="288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>
            <a:endCxn id="45" idx="0"/>
          </p:cNvCxnSpPr>
          <p:nvPr/>
        </p:nvCxnSpPr>
        <p:spPr>
          <a:xfrm>
            <a:off x="9086432" y="2019993"/>
            <a:ext cx="0" cy="288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2072452" y="2864531"/>
            <a:ext cx="0" cy="31025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19" idx="1"/>
          </p:cNvCxnSpPr>
          <p:nvPr/>
        </p:nvCxnSpPr>
        <p:spPr>
          <a:xfrm flipH="1">
            <a:off x="2072453" y="3292495"/>
            <a:ext cx="3711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H="1" flipV="1">
            <a:off x="2072452" y="3973120"/>
            <a:ext cx="37119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 flipV="1">
            <a:off x="2072452" y="4624002"/>
            <a:ext cx="37119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H="1" flipV="1">
            <a:off x="2063906" y="5294103"/>
            <a:ext cx="37119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 flipV="1">
            <a:off x="2072452" y="5967090"/>
            <a:ext cx="37119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5024927" y="2864531"/>
            <a:ext cx="0" cy="1078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36" idx="1"/>
          </p:cNvCxnSpPr>
          <p:nvPr/>
        </p:nvCxnSpPr>
        <p:spPr>
          <a:xfrm flipH="1">
            <a:off x="5024927" y="3314407"/>
            <a:ext cx="29521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H="1" flipV="1">
            <a:off x="5024927" y="3942860"/>
            <a:ext cx="29521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H="1">
            <a:off x="8451790" y="2864531"/>
            <a:ext cx="1" cy="1140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flipH="1" flipV="1">
            <a:off x="8451790" y="3314406"/>
            <a:ext cx="368637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8820425" y="3763739"/>
            <a:ext cx="1022465" cy="48245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탈퇴</a:t>
            </a:r>
            <a:endParaRPr lang="ko-KR" altLang="en-US" sz="1600" dirty="0"/>
          </a:p>
        </p:txBody>
      </p:sp>
      <p:cxnSp>
        <p:nvCxnSpPr>
          <p:cNvPr id="87" name="직선 연결선 86"/>
          <p:cNvCxnSpPr/>
          <p:nvPr/>
        </p:nvCxnSpPr>
        <p:spPr>
          <a:xfrm flipH="1" flipV="1">
            <a:off x="8456646" y="4004968"/>
            <a:ext cx="368637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메뉴 트리  </a:t>
            </a:r>
            <a:r>
              <a:rPr lang="en-US" altLang="ko-KR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83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smtClean="0"/>
              <a:t>회원가입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31" y="1428596"/>
            <a:ext cx="2422366" cy="504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21" y="1462779"/>
            <a:ext cx="2417089" cy="50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34" y="1462779"/>
            <a:ext cx="2417089" cy="50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147" y="1462779"/>
            <a:ext cx="2422367" cy="504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95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404" y="1429252"/>
            <a:ext cx="2419623" cy="504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170" y="1429252"/>
            <a:ext cx="2419623" cy="5040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smtClean="0"/>
              <a:t>회원가입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93" y="1429252"/>
            <a:ext cx="2422367" cy="5040000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2841974" y="3819970"/>
            <a:ext cx="901083" cy="649480"/>
          </a:xfrm>
          <a:prstGeom prst="rightArrow">
            <a:avLst>
              <a:gd name="adj1" fmla="val 50000"/>
              <a:gd name="adj2" fmla="val 64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터치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58223" y="3171187"/>
            <a:ext cx="119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테스트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233" y="1429252"/>
            <a:ext cx="2417090" cy="50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71222" y="3551065"/>
            <a:ext cx="164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01012345678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7928" y="4356924"/>
            <a:ext cx="119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테스트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오른쪽 화살표 19"/>
          <p:cNvSpPr/>
          <p:nvPr/>
        </p:nvSpPr>
        <p:spPr>
          <a:xfrm rot="1389024">
            <a:off x="8271530" y="3234242"/>
            <a:ext cx="2164398" cy="417493"/>
          </a:xfrm>
          <a:prstGeom prst="rightArrow">
            <a:avLst>
              <a:gd name="adj1" fmla="val 50000"/>
              <a:gd name="adj2" fmla="val 857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자동 입력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4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127" y="1456606"/>
            <a:ext cx="2419623" cy="5040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smtClean="0"/>
              <a:t>회원가입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76" y="1428762"/>
            <a:ext cx="2417089" cy="50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48" y="1421406"/>
            <a:ext cx="2417089" cy="50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091" y="1421406"/>
            <a:ext cx="2417089" cy="50400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492148" y="1423391"/>
            <a:ext cx="2417089" cy="5040000"/>
            <a:chOff x="3492148" y="1423391"/>
            <a:chExt cx="2417089" cy="50400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148" y="1423391"/>
              <a:ext cx="2417089" cy="5040000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>
            <a:xfrm>
              <a:off x="4398337" y="3124785"/>
              <a:ext cx="1281869" cy="3549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변경</a:t>
              </a:r>
              <a:endParaRPr lang="ko-KR" altLang="en-US" dirty="0"/>
            </a:p>
          </p:txBody>
        </p:sp>
      </p:grpSp>
      <p:sp>
        <p:nvSpPr>
          <p:cNvPr id="17" name="오른쪽 화살표 16"/>
          <p:cNvSpPr/>
          <p:nvPr/>
        </p:nvSpPr>
        <p:spPr>
          <a:xfrm>
            <a:off x="5785503" y="5106202"/>
            <a:ext cx="3401226" cy="555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자동으로 진행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80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24444"/>
            <a:ext cx="11471564" cy="5952519"/>
          </a:xfrm>
        </p:spPr>
        <p:txBody>
          <a:bodyPr/>
          <a:lstStyle/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화면 구성</a:t>
            </a:r>
            <a:r>
              <a:rPr lang="en-US" altLang="ko-KR" dirty="0" smtClean="0"/>
              <a:t>(</a:t>
            </a:r>
            <a:r>
              <a:rPr lang="ko-KR" altLang="en-US" sz="2400" dirty="0" smtClean="0"/>
              <a:t>로그인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11" y="1793071"/>
            <a:ext cx="10688542" cy="32484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1103" y="175828"/>
            <a:ext cx="681954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개발 일정  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개발 환경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메뉴 트리</a:t>
            </a:r>
            <a:r>
              <a:rPr lang="ko-KR" altLang="en-US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 </a:t>
            </a:r>
            <a:r>
              <a:rPr lang="en-US" altLang="ko-KR" sz="1400" dirty="0">
                <a:solidFill>
                  <a:schemeClr val="accent4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화면구성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</a:t>
            </a:r>
            <a:r>
              <a:rPr lang="en-US" altLang="ko-KR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ERD,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테이블 명세서   </a:t>
            </a:r>
            <a:r>
              <a:rPr lang="ko-KR" altLang="en-US" sz="1400" dirty="0">
                <a:latin typeface="HY동녘M" panose="02030600000101010101" pitchFamily="18" charset="-127"/>
                <a:ea typeface="HY동녘M" panose="02030600000101010101" pitchFamily="18" charset="-127"/>
              </a:rPr>
              <a:t>기능 </a:t>
            </a:r>
            <a:r>
              <a:rPr lang="ko-KR" altLang="en-US" sz="1400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분해도</a:t>
            </a:r>
            <a:endParaRPr lang="ko-KR" altLang="en-US" sz="1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2274-7979-4D7E-979D-80710D3262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95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1147</TotalTime>
  <Words>1126</Words>
  <Application>Microsoft Office PowerPoint</Application>
  <PresentationFormat>와이드스크린</PresentationFormat>
  <Paragraphs>300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HY동녘M</vt:lpstr>
      <vt:lpstr>HY중고딕</vt:lpstr>
      <vt:lpstr>맑은 고딕</vt:lpstr>
      <vt:lpstr>Arial</vt:lpstr>
      <vt:lpstr>Office 테마</vt:lpstr>
      <vt:lpstr>PowerPoint 프레젠테이션</vt:lpstr>
      <vt:lpstr>PowerPoint 프레젠테이션</vt:lpstr>
      <vt:lpstr>개발 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tjoeun</dc:creator>
  <cp:lastModifiedBy>tjoeun</cp:lastModifiedBy>
  <cp:revision>106</cp:revision>
  <dcterms:created xsi:type="dcterms:W3CDTF">2023-04-27T03:41:15Z</dcterms:created>
  <dcterms:modified xsi:type="dcterms:W3CDTF">2023-05-19T03:33:53Z</dcterms:modified>
</cp:coreProperties>
</file>